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26"/>
  </p:notesMasterIdLst>
  <p:handoutMasterIdLst>
    <p:handoutMasterId r:id="rId27"/>
  </p:handoutMasterIdLst>
  <p:sldIdLst>
    <p:sldId id="302" r:id="rId5"/>
    <p:sldId id="279" r:id="rId6"/>
    <p:sldId id="280" r:id="rId7"/>
    <p:sldId id="295" r:id="rId8"/>
    <p:sldId id="282" r:id="rId9"/>
    <p:sldId id="294" r:id="rId10"/>
    <p:sldId id="296" r:id="rId11"/>
    <p:sldId id="293" r:id="rId12"/>
    <p:sldId id="287" r:id="rId13"/>
    <p:sldId id="289" r:id="rId14"/>
    <p:sldId id="290" r:id="rId15"/>
    <p:sldId id="291" r:id="rId16"/>
    <p:sldId id="270" r:id="rId17"/>
    <p:sldId id="299" r:id="rId18"/>
    <p:sldId id="300" r:id="rId19"/>
    <p:sldId id="303" r:id="rId20"/>
    <p:sldId id="301" r:id="rId21"/>
    <p:sldId id="304" r:id="rId22"/>
    <p:sldId id="305" r:id="rId23"/>
    <p:sldId id="29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61" d="100"/>
          <a:sy n="61" d="100"/>
        </p:scale>
        <p:origin x="884" y="88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pPr/>
              <a:t>22-Mar-23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pPr/>
              <a:t>22-Mar-23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4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  <p:sldLayoutId id="2147483690" r:id="rId12"/>
    <p:sldLayoutId id="21474836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 txBox="1">
            <a:spLocks/>
          </p:cNvSpPr>
          <p:nvPr/>
        </p:nvSpPr>
        <p:spPr>
          <a:xfrm>
            <a:off x="5497978" y="627016"/>
            <a:ext cx="6250328" cy="5590903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US" sz="2800" b="1" cap="all" spc="120" dirty="0"/>
              <a:t>Dr. s. &amp; </a:t>
            </a:r>
            <a:r>
              <a:rPr lang="en-US" sz="2800" b="1" cap="all" spc="120" dirty="0" err="1"/>
              <a:t>s.s</a:t>
            </a:r>
            <a:r>
              <a:rPr lang="en-US" sz="2800" b="1" cap="all" spc="120" dirty="0"/>
              <a:t>. </a:t>
            </a:r>
            <a:r>
              <a:rPr lang="en-US" sz="2800" b="1" cap="all" spc="120" dirty="0" err="1"/>
              <a:t>Gandhy</a:t>
            </a:r>
            <a:r>
              <a:rPr lang="en-US" sz="2800" b="1" cap="all" spc="120" dirty="0"/>
              <a:t> College of engineering and technology</a:t>
            </a:r>
            <a:endParaRPr kumimoji="0" lang="en-IN" sz="2800" b="1" i="0" u="none" strike="noStrike" kern="1200" cap="none" spc="5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600" spc="50" dirty="0"/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Sanket </a:t>
            </a: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Sadadiya</a:t>
            </a:r>
            <a:endParaRPr kumimoji="0" lang="en-US" sz="24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Vaibhav</a:t>
            </a:r>
            <a:r>
              <a:rPr kumimoji="0" lang="en-US" sz="24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Sanghani</a:t>
            </a:r>
            <a:endParaRPr kumimoji="0" lang="en-US" sz="24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Arshil</a:t>
            </a:r>
            <a:r>
              <a:rPr kumimoji="0" lang="en-US" sz="24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Hapani</a:t>
            </a:r>
            <a:endParaRPr kumimoji="0" lang="en-US" sz="26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spc="50" dirty="0"/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US" sz="2400" spc="50" dirty="0"/>
              <a:t>Guided by Manish D. Patel</a:t>
            </a:r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endParaRPr lang="en-US" sz="2400" spc="50" dirty="0"/>
          </a:p>
          <a:p>
            <a:pPr lvl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/>
            </a:pPr>
            <a:r>
              <a:rPr lang="en-IN" sz="2800" spc="50" dirty="0"/>
              <a:t>Information Technology</a:t>
            </a:r>
            <a:endParaRPr lang="en-US" sz="2600" spc="5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19241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BRTS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</a:t>
            </a:r>
            <a:r>
              <a:rPr kumimoji="0" lang="en-US" sz="6600" b="0" i="0" u="none" strike="noStrike" kern="1200" cap="all" spc="12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-</a:t>
            </a:r>
            <a:r>
              <a:rPr kumimoji="0" lang="en-US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6600" b="0" i="0" u="none" strike="noStrike" kern="1200" cap="all" spc="12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TICKEt</a:t>
            </a:r>
            <a:endParaRPr kumimoji="0" lang="en-US" sz="66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771" y="1004205"/>
            <a:ext cx="6096000" cy="3725183"/>
          </a:xfrm>
        </p:spPr>
        <p:txBody>
          <a:bodyPr/>
          <a:lstStyle/>
          <a:p>
            <a:r>
              <a:rPr lang="en-US" dirty="0"/>
              <a:t>Features of </a:t>
            </a:r>
            <a:br>
              <a:rPr lang="en-US" dirty="0"/>
            </a:br>
            <a:r>
              <a:rPr lang="en-US" dirty="0"/>
              <a:t>e ticket system</a:t>
            </a:r>
          </a:p>
        </p:txBody>
      </p:sp>
      <p:pic>
        <p:nvPicPr>
          <p:cNvPr id="27" name="Picture Placeholder 26" descr="Skyline aerial view">
            <a:extLst>
              <a:ext uri="{FF2B5EF4-FFF2-40B4-BE49-F238E27FC236}">
                <a16:creationId xmlns:a16="http://schemas.microsoft.com/office/drawing/2014/main" id="{7C9B5A1D-6E4C-4C2C-99B4-DA2732F7CC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677" r="25939"/>
          <a:stretch>
            <a:fillRect/>
          </a:stretch>
        </p:blipFill>
        <p:spPr>
          <a:xfrm>
            <a:off x="0" y="0"/>
            <a:ext cx="4655322" cy="6858000"/>
          </a:xfr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4865914"/>
            <a:ext cx="6096000" cy="5320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EC9D8-05A1-43F0-A657-8E66B893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8496" y="6344775"/>
            <a:ext cx="68418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0154" y="6344775"/>
            <a:ext cx="93268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852EC9D8-05A1-43F0-A657-8E66B89306F5}"/>
              </a:ext>
            </a:extLst>
          </p:cNvPr>
          <p:cNvSpPr txBox="1">
            <a:spLocks/>
          </p:cNvSpPr>
          <p:nvPr/>
        </p:nvSpPr>
        <p:spPr>
          <a:xfrm>
            <a:off x="5092862" y="6335130"/>
            <a:ext cx="9060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TICKET</a:t>
            </a:r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815" y="2578698"/>
            <a:ext cx="5327365" cy="892048"/>
          </a:xfrm>
        </p:spPr>
        <p:txBody>
          <a:bodyPr/>
          <a:lstStyle/>
          <a:p>
            <a:r>
              <a:rPr lang="en-US" dirty="0"/>
              <a:t>secure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815" y="3585484"/>
            <a:ext cx="5327365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All communication between the user's browser and system server will be encrypted using SSL (Secure Socket Layer) or TLS (Transport Layer Security) protocols to prevent eavesdropping and tampering.</a:t>
            </a:r>
          </a:p>
          <a:p>
            <a:pPr algn="just"/>
            <a:r>
              <a:rPr lang="en-US" dirty="0"/>
              <a:t>Sensitive data, such as user-id, secret message will be encrypted and stored securely to prevent unauthorized access.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6891" y="2551537"/>
            <a:ext cx="5404919" cy="892048"/>
          </a:xfrm>
        </p:spPr>
        <p:txBody>
          <a:bodyPr/>
          <a:lstStyle/>
          <a:p>
            <a:r>
              <a:rPr lang="en-US" dirty="0"/>
              <a:t>Progressive web app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6891" y="3558323"/>
            <a:ext cx="5404919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This web application can be </a:t>
            </a:r>
            <a:r>
              <a:rPr lang="en-US" b="1" dirty="0"/>
              <a:t>“installed”</a:t>
            </a:r>
            <a:r>
              <a:rPr lang="en-US" dirty="0"/>
              <a:t> on a user's home screen, allowing them to be launched like a native app.</a:t>
            </a:r>
          </a:p>
          <a:p>
            <a:pPr algn="just"/>
            <a:r>
              <a:rPr lang="en-US" dirty="0"/>
              <a:t>PWAs are designed to be fast, reliable, and engaging, and they can be accessed through any web browser on any device, including desktops, laptops, tablets, and </a:t>
            </a:r>
            <a:r>
              <a:rPr lang="en-US" dirty="0" err="1"/>
              <a:t>smartphones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E ticket</a:t>
            </a:r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43EA785F-3C99-4CEB-AA0D-223DD8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/>
          <a:lstStyle/>
          <a:p>
            <a:r>
              <a:rPr lang="en-US" dirty="0"/>
              <a:t>QR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/>
          <a:p>
            <a:pPr lvl="0" algn="just"/>
            <a:r>
              <a:rPr lang="en-US" dirty="0"/>
              <a:t>QR codes are designed to be easy to scan using a </a:t>
            </a:r>
            <a:r>
              <a:rPr lang="en-US" dirty="0" err="1"/>
              <a:t>smartphone</a:t>
            </a:r>
            <a:r>
              <a:rPr lang="en-US" dirty="0"/>
              <a:t> camera.</a:t>
            </a:r>
          </a:p>
          <a:p>
            <a:pPr lvl="0" algn="just"/>
            <a:r>
              <a:rPr lang="en-US" dirty="0"/>
              <a:t>This makes them a convenient and efficient way to check tickets quickly and accurately.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/>
          <a:lstStyle/>
          <a:p>
            <a:r>
              <a:rPr lang="en-US" dirty="0"/>
              <a:t>Live location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Live location allows ticket holders to track the location of themselves in real-time while traveling in the bus.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TIcket</a:t>
            </a:r>
            <a:endParaRPr lang="en-US" dirty="0"/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43EA785F-3C99-4CEB-AA0D-223DD8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4577" y="2586247"/>
            <a:ext cx="3236976" cy="892048"/>
          </a:xfrm>
        </p:spPr>
        <p:txBody>
          <a:bodyPr/>
          <a:lstStyle/>
          <a:p>
            <a:r>
              <a:rPr lang="en-US" dirty="0"/>
              <a:t>Refunds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4576" y="3593033"/>
            <a:ext cx="3236976" cy="2586806"/>
          </a:xfrm>
        </p:spPr>
        <p:txBody>
          <a:bodyPr>
            <a:normAutofit/>
          </a:bodyPr>
          <a:lstStyle/>
          <a:p>
            <a:pPr lvl="0" algn="just"/>
            <a:r>
              <a:rPr lang="en-US" dirty="0"/>
              <a:t>Passengers can request for refund of their ticket, within certain time constraints and with certain conditions.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635000"/>
            <a:ext cx="5504688" cy="2455442"/>
          </a:xfrm>
        </p:spPr>
        <p:txBody>
          <a:bodyPr anchor="t">
            <a:normAutofit/>
          </a:bodyPr>
          <a:lstStyle/>
          <a:p>
            <a:r>
              <a:rPr lang="en-US" dirty="0"/>
              <a:t>Technologies</a:t>
            </a:r>
            <a:br>
              <a:rPr lang="en-US" dirty="0"/>
            </a:br>
            <a:r>
              <a:rPr lang="en-US" dirty="0"/>
              <a:t>used</a:t>
            </a:r>
            <a:br>
              <a:rPr lang="en-US" dirty="0"/>
            </a:b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8566" y="6310051"/>
            <a:ext cx="891829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 ticket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98738" y="6310051"/>
            <a:ext cx="1163834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6924" y="6344775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Hexagon 18"/>
          <p:cNvSpPr/>
          <p:nvPr/>
        </p:nvSpPr>
        <p:spPr>
          <a:xfrm rot="5400000">
            <a:off x="9480312" y="964339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/>
          <p:cNvSpPr/>
          <p:nvPr/>
        </p:nvSpPr>
        <p:spPr>
          <a:xfrm rot="5400000">
            <a:off x="6958540" y="970092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5400000">
            <a:off x="9497575" y="3828312"/>
            <a:ext cx="2056005" cy="1800000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5400000">
            <a:off x="6993037" y="3859941"/>
            <a:ext cx="2056005" cy="1800000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06" name="Picture 18" descr="https://encrypted-tbn3.gstatic.com/images?q=tbn:ANd9GcRLzknQQOIO3LTkRbGFj1Vy6h5Maus_wrAMBIjlCFLjGNvFm2X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11954" y="1180386"/>
            <a:ext cx="1376976" cy="1376976"/>
          </a:xfrm>
          <a:prstGeom prst="ellipse">
            <a:avLst/>
          </a:prstGeom>
          <a:noFill/>
        </p:spPr>
      </p:pic>
      <p:sp>
        <p:nvSpPr>
          <p:cNvPr id="12310" name="AutoShape 22" descr="React Logo PNG Transparent &amp; SVG Vector - Freebie Supp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24" name="Picture 36" descr="See Web Development with Material UI at Google Developer Student Clubs  University of Texas - Dallas"/>
          <p:cNvPicPr>
            <a:picLocks noChangeAspect="1" noChangeArrowheads="1"/>
          </p:cNvPicPr>
          <p:nvPr/>
        </p:nvPicPr>
        <p:blipFill>
          <a:blip r:embed="rId4"/>
          <a:srcRect l="6073" t="5615" r="5771" b="6229"/>
          <a:stretch>
            <a:fillRect/>
          </a:stretch>
        </p:blipFill>
        <p:spPr bwMode="auto">
          <a:xfrm>
            <a:off x="7278985" y="1158843"/>
            <a:ext cx="1421394" cy="14213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326" name="AutoShape 38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8" name="AutoShape 40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30" name="AutoShape 42" descr="Mysql - Free logo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32" name="Picture 44" descr="Mysql - Free logo icon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18015" y="4038419"/>
            <a:ext cx="1397676" cy="139767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</p:pic>
      <p:pic>
        <p:nvPicPr>
          <p:cNvPr id="12340" name="Picture 52" descr="https://encrypted-tbn1.gstatic.com/images?q=tbn:ANd9GcQ3ZFYsj7OcdVVSPT4ErUPgAi5C2_ZfZ5rflpKDsClYRTUnYjn2"/>
          <p:cNvPicPr>
            <a:picLocks noChangeAspect="1" noChangeArrowheads="1"/>
          </p:cNvPicPr>
          <p:nvPr/>
        </p:nvPicPr>
        <p:blipFill>
          <a:blip r:embed="rId6"/>
          <a:srcRect l="23704" t="5186" r="25603" b="8251"/>
          <a:stretch>
            <a:fillRect/>
          </a:stretch>
        </p:blipFill>
        <p:spPr bwMode="auto">
          <a:xfrm>
            <a:off x="7268558" y="4033834"/>
            <a:ext cx="1495893" cy="143044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0" y="3338122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28750" lvl="2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React </a:t>
            </a:r>
            <a:r>
              <a:rPr lang="en-US" sz="2800" dirty="0" err="1">
                <a:solidFill>
                  <a:schemeClr val="bg1"/>
                </a:solidFill>
              </a:rPr>
              <a:t>js</a:t>
            </a: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Express </a:t>
            </a:r>
            <a:r>
              <a:rPr lang="en-US" sz="2800" dirty="0" err="1">
                <a:solidFill>
                  <a:schemeClr val="bg1"/>
                </a:solidFill>
              </a:rPr>
              <a:t>js</a:t>
            </a: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Node </a:t>
            </a:r>
            <a:r>
              <a:rPr lang="en-US" sz="2800" dirty="0" err="1">
                <a:solidFill>
                  <a:schemeClr val="bg1"/>
                </a:solidFill>
              </a:rPr>
              <a:t>js</a:t>
            </a: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MySQL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100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50" decel="1000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5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0" decel="100000" fill="hold"/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9" grpId="0" animBg="1"/>
      <p:bldP spid="23" grpId="0" animBg="1"/>
      <p:bldP spid="24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Sign in - Sign up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44282" y="1699840"/>
            <a:ext cx="2408741" cy="43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t="10368"/>
          <a:stretch>
            <a:fillRect/>
          </a:stretch>
        </p:blipFill>
        <p:spPr bwMode="auto">
          <a:xfrm>
            <a:off x="7528560" y="1724628"/>
            <a:ext cx="2384017" cy="4273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</a:t>
            </a:r>
            <a:r>
              <a:rPr lang="en-IN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page &amp; profile page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5" name="Picture 14" descr="HomePage.jpg"/>
          <p:cNvPicPr>
            <a:picLocks noChangeAspect="1"/>
          </p:cNvPicPr>
          <p:nvPr/>
        </p:nvPicPr>
        <p:blipFill>
          <a:blip r:embed="rId3"/>
          <a:srcRect t="7595"/>
          <a:stretch>
            <a:fillRect/>
          </a:stretch>
        </p:blipFill>
        <p:spPr>
          <a:xfrm>
            <a:off x="2443068" y="1620457"/>
            <a:ext cx="229764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ProfilePage.jpg"/>
          <p:cNvPicPr>
            <a:picLocks noChangeAspect="1"/>
          </p:cNvPicPr>
          <p:nvPr/>
        </p:nvPicPr>
        <p:blipFill>
          <a:blip r:embed="rId4"/>
          <a:srcRect t="8101"/>
          <a:stretch>
            <a:fillRect/>
          </a:stretch>
        </p:blipFill>
        <p:spPr>
          <a:xfrm>
            <a:off x="7210879" y="1608881"/>
            <a:ext cx="231030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Conductor view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5" name="Picture 14" descr="copnductorHome.jpg"/>
          <p:cNvPicPr>
            <a:picLocks noChangeAspect="1"/>
          </p:cNvPicPr>
          <p:nvPr/>
        </p:nvPicPr>
        <p:blipFill>
          <a:blip r:embed="rId3"/>
          <a:srcRect t="10127"/>
          <a:stretch>
            <a:fillRect/>
          </a:stretch>
        </p:blipFill>
        <p:spPr>
          <a:xfrm>
            <a:off x="4821337" y="1678330"/>
            <a:ext cx="240338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Purchasing</a:t>
            </a:r>
            <a:r>
              <a:rPr lang="en-US" sz="6600" kern="12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ticket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6" name="Picture 15" descr="TicketQRcode.jpg"/>
          <p:cNvPicPr>
            <a:picLocks noChangeAspect="1"/>
          </p:cNvPicPr>
          <p:nvPr/>
        </p:nvPicPr>
        <p:blipFill>
          <a:blip r:embed="rId3"/>
          <a:srcRect t="2572"/>
          <a:stretch>
            <a:fillRect/>
          </a:stretch>
        </p:blipFill>
        <p:spPr>
          <a:xfrm>
            <a:off x="8918114" y="1701480"/>
            <a:ext cx="2217025" cy="4320000"/>
          </a:xfrm>
          <a:prstGeom prst="rect">
            <a:avLst/>
          </a:prstGeom>
        </p:spPr>
      </p:pic>
      <p:pic>
        <p:nvPicPr>
          <p:cNvPr id="18" name="Picture 17" descr="ticketScanning.jpg"/>
          <p:cNvPicPr>
            <a:picLocks noChangeAspect="1"/>
          </p:cNvPicPr>
          <p:nvPr/>
        </p:nvPicPr>
        <p:blipFill>
          <a:blip r:embed="rId4"/>
          <a:srcRect t="8306"/>
          <a:stretch>
            <a:fillRect/>
          </a:stretch>
        </p:blipFill>
        <p:spPr>
          <a:xfrm>
            <a:off x="4927731" y="1747768"/>
            <a:ext cx="2315458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ight Arrow 18"/>
          <p:cNvSpPr/>
          <p:nvPr/>
        </p:nvSpPr>
        <p:spPr>
          <a:xfrm>
            <a:off x="3634451" y="3634450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PurchasingTicket.jpg"/>
          <p:cNvPicPr>
            <a:picLocks noChangeAspect="1"/>
          </p:cNvPicPr>
          <p:nvPr/>
        </p:nvPicPr>
        <p:blipFill>
          <a:blip r:embed="rId5"/>
          <a:srcRect t="7426"/>
          <a:stretch>
            <a:fillRect/>
          </a:stretch>
        </p:blipFill>
        <p:spPr>
          <a:xfrm>
            <a:off x="996225" y="1736203"/>
            <a:ext cx="2293456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Scanning ticket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15" name="Picture 14" descr="ScannedTicket.jpg"/>
          <p:cNvPicPr>
            <a:picLocks noChangeAspect="1"/>
          </p:cNvPicPr>
          <p:nvPr/>
        </p:nvPicPr>
        <p:blipFill>
          <a:blip r:embed="rId3"/>
          <a:srcRect t="9860"/>
          <a:stretch>
            <a:fillRect/>
          </a:stretch>
        </p:blipFill>
        <p:spPr>
          <a:xfrm>
            <a:off x="8820873" y="1701482"/>
            <a:ext cx="2396270" cy="4320000"/>
          </a:xfrm>
          <a:prstGeom prst="rect">
            <a:avLst/>
          </a:prstGeom>
        </p:spPr>
      </p:pic>
      <p:pic>
        <p:nvPicPr>
          <p:cNvPr id="16" name="Picture 15" descr="TicketQRcode.jpg"/>
          <p:cNvPicPr>
            <a:picLocks noChangeAspect="1"/>
          </p:cNvPicPr>
          <p:nvPr/>
        </p:nvPicPr>
        <p:blipFill>
          <a:blip r:embed="rId4"/>
          <a:srcRect t="2572"/>
          <a:stretch>
            <a:fillRect/>
          </a:stretch>
        </p:blipFill>
        <p:spPr>
          <a:xfrm>
            <a:off x="1116777" y="1724629"/>
            <a:ext cx="2217025" cy="4320000"/>
          </a:xfrm>
          <a:prstGeom prst="rect">
            <a:avLst/>
          </a:prstGeom>
        </p:spPr>
      </p:pic>
      <p:pic>
        <p:nvPicPr>
          <p:cNvPr id="18" name="Picture 17" descr="ticketScanning.jpg"/>
          <p:cNvPicPr>
            <a:picLocks noChangeAspect="1"/>
          </p:cNvPicPr>
          <p:nvPr/>
        </p:nvPicPr>
        <p:blipFill>
          <a:blip r:embed="rId5"/>
          <a:srcRect t="10156"/>
          <a:stretch>
            <a:fillRect/>
          </a:stretch>
        </p:blipFill>
        <p:spPr>
          <a:xfrm>
            <a:off x="4960837" y="1736204"/>
            <a:ext cx="2404179" cy="43200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3634451" y="3634450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71773" y="3613227"/>
            <a:ext cx="1053296" cy="3935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264" y="632587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524744" y="630098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INSTall</a:t>
            </a:r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application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5711588" y="624677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pic>
        <p:nvPicPr>
          <p:cNvPr id="25" name="23-03-20-19-34-34.mp4">
            <a:hlinkClick r:id="" action="ppaction://media"/>
            <a:extLst>
              <a:ext uri="{FF2B5EF4-FFF2-40B4-BE49-F238E27FC236}">
                <a16:creationId xmlns:a16="http://schemas.microsoft.com/office/drawing/2014/main" id="{B441A7A2-9F72-1F49-A828-493D01854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5956" y="1666206"/>
            <a:ext cx="2600088" cy="431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Problems</a:t>
            </a:r>
          </a:p>
          <a:p>
            <a:r>
              <a:rPr lang="en-US" dirty="0"/>
              <a:t>Solution (E Ticket)</a:t>
            </a:r>
          </a:p>
          <a:p>
            <a:r>
              <a:rPr lang="en-IN" dirty="0"/>
              <a:t>Features</a:t>
            </a:r>
            <a:endParaRPr lang="en-US" dirty="0"/>
          </a:p>
          <a:p>
            <a:r>
              <a:rPr lang="en-US" dirty="0"/>
              <a:t>Technologies</a:t>
            </a:r>
          </a:p>
        </p:txBody>
      </p:sp>
      <p:pic>
        <p:nvPicPr>
          <p:cNvPr id="34" name="Picture Placeholder 33" descr="A picture containing text, building, outdoor, sky">
            <a:extLst>
              <a:ext uri="{FF2B5EF4-FFF2-40B4-BE49-F238E27FC236}">
                <a16:creationId xmlns:a16="http://schemas.microsoft.com/office/drawing/2014/main" id="{E23E4EA2-AE1C-4911-AC13-FD854477A2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324" r="8954"/>
          <a:stretch>
            <a:fillRect/>
          </a:stretch>
        </p:blipFill>
        <p:spPr>
          <a:xfrm>
            <a:off x="5235616" y="0"/>
            <a:ext cx="6956384" cy="6215605"/>
          </a:xfrm>
        </p:spPr>
      </p:pic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E - Ticket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Future IDEAS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B67120C1-6A9D-44FA-9A16-F092E488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E ticket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85BB0149-5446-495F-8B82-4AD0DE6C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 txBox="1">
            <a:spLocks/>
          </p:cNvSpPr>
          <p:nvPr/>
        </p:nvSpPr>
        <p:spPr>
          <a:xfrm>
            <a:off x="890732" y="2651760"/>
            <a:ext cx="10615468" cy="353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200" spc="50" dirty="0"/>
              <a:t>Payment through UPI/Net Banking/Debit or Credit Card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IN" sz="3200" spc="50" dirty="0"/>
              <a:t>Embedding Bus PASS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kumimoji="0" lang="en-IN" sz="3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Embedding</a:t>
            </a:r>
            <a:r>
              <a:rPr kumimoji="0" lang="en-IN" sz="3200" b="0" i="0" u="none" strike="noStrike" kern="1200" cap="none" spc="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Ticket Scanner in Bus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lang="en-IN" sz="3200" spc="50" dirty="0"/>
              <a:t>Real Time bus tracking</a:t>
            </a:r>
            <a:endParaRPr kumimoji="0" lang="en-IN" sz="3200" b="0" i="0" u="none" strike="noStrike" kern="1200" cap="none" spc="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r>
              <a:rPr kumimoji="0" lang="en-IN" sz="3200" b="0" i="0" u="none" strike="noStrike" kern="1200" cap="none" spc="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Chat </a:t>
            </a:r>
            <a:r>
              <a:rPr kumimoji="0" lang="en-IN" sz="3200" b="0" i="0" u="none" strike="noStrike" kern="1200" cap="none" spc="5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</a:t>
            </a:r>
            <a:r>
              <a:rPr kumimoji="0" lang="en-IN" sz="3200" b="0" i="0" u="none" strike="noStrike" kern="1200" cap="none" spc="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Help</a:t>
            </a: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endParaRPr kumimoji="0" lang="en-IN" sz="3200" b="0" i="0" u="none" strike="noStrike" kern="1200" cap="none" spc="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just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/>
            </a:pPr>
            <a:endParaRPr kumimoji="0" lang="en-IN" sz="3200" b="0" i="0" u="none" strike="noStrike" kern="1200" cap="none" spc="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3200" spc="50" dirty="0"/>
          </a:p>
          <a:p>
            <a:pPr marL="342900" marR="0" lvl="0" indent="-342900" algn="just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957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6916"/>
            <a:ext cx="6748041" cy="3958543"/>
          </a:xfrm>
          <a:solidFill>
            <a:schemeClr val="tx1"/>
          </a:solidFill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99FA5D-C267-460D-ACB2-5253424F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E TICKET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0398B5F-BF8F-42E4-966A-B8A111CA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 txBox="1">
            <a:spLocks/>
          </p:cNvSpPr>
          <p:nvPr/>
        </p:nvSpPr>
        <p:spPr>
          <a:xfrm>
            <a:off x="5974465" y="1250066"/>
            <a:ext cx="6217535" cy="393539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</a:t>
            </a:r>
            <a:endParaRPr kumimoji="0" lang="en-US" sz="66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 descr="BRTS bus 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542"/>
            <a:ext cx="5960962" cy="3956915"/>
          </a:xfrm>
          <a:prstGeom prst="rect">
            <a:avLst/>
          </a:prstGeom>
        </p:spPr>
      </p:pic>
      <p:sp>
        <p:nvSpPr>
          <p:cNvPr id="12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 txBox="1">
            <a:spLocks/>
          </p:cNvSpPr>
          <p:nvPr/>
        </p:nvSpPr>
        <p:spPr>
          <a:xfrm>
            <a:off x="0" y="5181986"/>
            <a:ext cx="12192000" cy="9597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all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Any questions?</a:t>
            </a:r>
            <a:endParaRPr kumimoji="0" lang="en-US" sz="4400" b="0" i="0" u="none" strike="noStrike" kern="1200" cap="all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94480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932972"/>
            <a:ext cx="5382227" cy="4925028"/>
          </a:xfrm>
        </p:spPr>
        <p:txBody>
          <a:bodyPr vert="horz" lIns="91440" tIns="45720" rIns="91440" bIns="45720" rtlCol="0">
            <a:normAutofit/>
          </a:bodyPr>
          <a:lstStyle/>
          <a:p>
            <a:pPr lvl="2" algn="just"/>
            <a:r>
              <a:rPr lang="en-US" sz="1500" dirty="0">
                <a:solidFill>
                  <a:schemeClr val="tx1"/>
                </a:solidFill>
              </a:rPr>
              <a:t>    The BRTS E - ticket management system is a software application that allows users to purchase and manage bus tickets online. The system typically includes a user-friendly interface that makes it easy for passengers to select their preferred bus stops.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4662" y="6356350"/>
            <a:ext cx="18360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Placeholder 17" descr="BRTS buses.jpeg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4148" t="7514" r="2140" b="7514"/>
          <a:stretch>
            <a:fillRect/>
          </a:stretch>
        </p:blipFill>
        <p:spPr>
          <a:xfrm>
            <a:off x="5786655" y="1944546"/>
            <a:ext cx="6403467" cy="4913454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74946" y="6311975"/>
            <a:ext cx="9015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2673780" y="6288826"/>
            <a:ext cx="870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2023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 txBox="1">
            <a:spLocks/>
          </p:cNvSpPr>
          <p:nvPr/>
        </p:nvSpPr>
        <p:spPr>
          <a:xfrm>
            <a:off x="5205187" y="6288825"/>
            <a:ext cx="250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current system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49469" y="6379501"/>
            <a:ext cx="323697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5081286" y="6344775"/>
            <a:ext cx="3405188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 ticket</a:t>
            </a:r>
          </a:p>
        </p:txBody>
      </p:sp>
      <p:pic>
        <p:nvPicPr>
          <p:cNvPr id="41986" name="Picture 2" descr="How many lines and stations does Surat BRTS have? - Quo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68040"/>
            <a:ext cx="4664597" cy="3489960"/>
          </a:xfrm>
          <a:prstGeom prst="rect">
            <a:avLst/>
          </a:prstGeom>
          <a:noFill/>
        </p:spPr>
      </p:pic>
      <p:pic>
        <p:nvPicPr>
          <p:cNvPr id="41988" name="Picture 4" descr="BRTS INDIA EXPERIENCE - Page 3 of 8 - TrafficInfraTech Magazin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4653024" cy="31598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95149" cy="355342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Limited Availability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An offline ticket system is limited by the operating hours of the ticket booth or store.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This can be inconvenient for customers who may not be able to purchase tickets during business hours or may have to wait in long lines.</a:t>
            </a:r>
            <a:endParaRPr lang="en-US" b="0" dirty="0"/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Limited scalability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An offline ticket system is limited by the physical space of the ticket counter and the number of staff available to process transactions.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b="0" dirty="0"/>
              <a:t>This can lead to long wait times and potentially lost sales during peak periods</a:t>
            </a:r>
            <a:endParaRPr lang="en-US" b="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91075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312" y="6367925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4839568" y="6435000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pic>
        <p:nvPicPr>
          <p:cNvPr id="10" name="Picture 9" descr="Custome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1997"/>
            <a:ext cx="4583576" cy="33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51" y="3171463"/>
            <a:ext cx="4595149" cy="3698111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14" y="423548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 startAt="3"/>
            </a:pPr>
            <a:r>
              <a:rPr lang="en-US" sz="2400" b="1" dirty="0">
                <a:solidFill>
                  <a:schemeClr val="tx1"/>
                </a:solidFill>
              </a:rPr>
              <a:t>Corruption</a:t>
            </a:r>
            <a:endParaRPr lang="en-US" b="1" dirty="0">
              <a:solidFill>
                <a:schemeClr val="tx1"/>
              </a:solidFill>
            </a:endParaRP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Conductors may steal tickets or funds collected from ticket sales for personal gain.</a:t>
            </a: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Conductors may charge customers inflated prices for tickets or add additional fees to tickets to increase profits.</a:t>
            </a:r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Additionally, implementing a digital ticketing system with strict access controls can help to minimize the risk of corruption.</a:t>
            </a:r>
          </a:p>
          <a:p>
            <a:pPr marL="457200" indent="-457200" algn="just">
              <a:lnSpc>
                <a:spcPct val="91000"/>
              </a:lnSpc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</a:rPr>
              <a:t>Limited data collection</a:t>
            </a:r>
            <a:endParaRPr lang="en-US" b="1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sz="2000" dirty="0"/>
              <a:t>An offline ticket system has limited ability to collect and analyze customer data, which can make it difficult to track customer behavior and preferences and optimize marketing efforts.</a:t>
            </a:r>
            <a:endParaRPr lang="en-US" dirty="0"/>
          </a:p>
          <a:p>
            <a:pPr marL="457200" indent="-457200" algn="just">
              <a:lnSpc>
                <a:spcPct val="91000"/>
              </a:lnSpc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4398" y="6171156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9990" y="6148006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40246" y="6215081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pic>
        <p:nvPicPr>
          <p:cNvPr id="36866" name="Picture 2" descr="https://encrypted-tbn1.gstatic.com/images?q=tbn:ANd9GcTRUmGyHy10Q3tPL9a99xyEPyIT0KirYoZfZkW6KG2saHvMWn8G"/>
          <p:cNvPicPr>
            <a:picLocks noChangeAspect="1" noChangeArrowheads="1"/>
          </p:cNvPicPr>
          <p:nvPr/>
        </p:nvPicPr>
        <p:blipFill>
          <a:blip r:embed="rId3"/>
          <a:srcRect t="7229" b="6343"/>
          <a:stretch>
            <a:fillRect/>
          </a:stretch>
        </p:blipFill>
        <p:spPr bwMode="auto">
          <a:xfrm>
            <a:off x="7592992" y="0"/>
            <a:ext cx="4599008" cy="3183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 of these problems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8955088" y="6356350"/>
            <a:ext cx="3236912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0818178" y="6371590"/>
            <a:ext cx="9318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62" name="Picture 2" descr="Data Collection: What It Is, Methods &amp; Tools + Examples"/>
          <p:cNvPicPr>
            <a:picLocks noChangeAspect="1" noChangeArrowheads="1"/>
          </p:cNvPicPr>
          <p:nvPr/>
        </p:nvPicPr>
        <p:blipFill>
          <a:blip r:embed="rId2"/>
          <a:srcRect l="26257" t="20746" r="25033" b="14607"/>
          <a:stretch>
            <a:fillRect/>
          </a:stretch>
        </p:blipFill>
        <p:spPr bwMode="auto">
          <a:xfrm>
            <a:off x="7559040" y="1463041"/>
            <a:ext cx="4608000" cy="36023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95149" cy="316992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Convenience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E ticket management system makes it easier for passengers to purchase tickets at any time and from anywhere, using their computer or mobile device. 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This  eliminates the need to physically visit a ticket counter, saving effort and paper.</a:t>
            </a:r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Time-saving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By automating the ticket purchasing process, an online system saves time for both passengers and bus operators, reducing the time spent on manual ticket processing and allocation.</a:t>
            </a:r>
          </a:p>
          <a:p>
            <a:pPr marL="457200" indent="-457200" algn="just">
              <a:lnSpc>
                <a:spcPct val="91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Improved efficiency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E ticket management system streamlines the ticket purchasing process and manages payment processing, user info, improving efficiency and reducing errors.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91075"/>
            <a:ext cx="1800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312" y="6367925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4839568" y="6435000"/>
            <a:ext cx="335326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 - Ticket</a:t>
            </a:r>
          </a:p>
        </p:txBody>
      </p:sp>
      <p:pic>
        <p:nvPicPr>
          <p:cNvPr id="38914" name="Picture 2" descr="https://encrypted-tbn1.gstatic.com/images?q=tbn:ANd9GcSZIS7zKWuaR9rEM9WJ_fotELfXST9MMCJ9U19pq7YosO8dWGHH"/>
          <p:cNvPicPr>
            <a:picLocks noChangeAspect="1" noChangeArrowheads="1"/>
          </p:cNvPicPr>
          <p:nvPr/>
        </p:nvPicPr>
        <p:blipFill>
          <a:blip r:embed="rId3"/>
          <a:srcRect l="7285" t="6383" r="7947" b="9015"/>
          <a:stretch>
            <a:fillRect/>
          </a:stretch>
        </p:blipFill>
        <p:spPr bwMode="auto">
          <a:xfrm>
            <a:off x="0" y="3139440"/>
            <a:ext cx="4587240" cy="3718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303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800" y="643467"/>
            <a:ext cx="623383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1000"/>
              </a:lnSpc>
              <a:buFont typeface="+mj-lt"/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Better customer experience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An online system provides real-time ticket prices, making it easier for passengers to make informed decisions.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It also allows them to choose their preferred bus stops and enhancing the overall customer experience.</a:t>
            </a:r>
          </a:p>
          <a:p>
            <a:pPr marL="457200" indent="-457200" algn="just">
              <a:lnSpc>
                <a:spcPct val="91000"/>
              </a:lnSpc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Increased revenue</a:t>
            </a:r>
            <a:endParaRPr lang="en-US" dirty="0">
              <a:solidFill>
                <a:schemeClr val="tx1"/>
              </a:solidFill>
            </a:endParaRP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By providing a more convenient and efficient purchasing process, an online system can attract more customers, resulting in increased revenue for transportation companies.</a:t>
            </a:r>
          </a:p>
          <a:p>
            <a:pPr marL="457200" indent="-457200" algn="just">
              <a:lnSpc>
                <a:spcPct val="91000"/>
              </a:lnSpc>
              <a:buAutoNum type="arabicPeriod" startAt="4"/>
            </a:pPr>
            <a:r>
              <a:rPr lang="en-US" b="1" dirty="0">
                <a:solidFill>
                  <a:schemeClr val="tx1"/>
                </a:solidFill>
              </a:rPr>
              <a:t>Data Collection</a:t>
            </a:r>
          </a:p>
          <a:p>
            <a:pPr lvl="3" algn="just">
              <a:lnSpc>
                <a:spcPct val="91000"/>
              </a:lnSpc>
              <a:buFont typeface="Arial" pitchFamily="34" charset="0"/>
              <a:buChar char="•"/>
            </a:pPr>
            <a:r>
              <a:rPr lang="en-US" b="0" dirty="0"/>
              <a:t>We Can collect and analyze customer data for marketing and business purposes, making it a worthwhile investment for transportation companies.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Date Placeholder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 txBox="1">
            <a:spLocks/>
          </p:cNvSpPr>
          <p:nvPr/>
        </p:nvSpPr>
        <p:spPr>
          <a:xfrm>
            <a:off x="7056120" y="634670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 txBox="1">
            <a:spLocks/>
          </p:cNvSpPr>
          <p:nvPr/>
        </p:nvSpPr>
        <p:spPr>
          <a:xfrm>
            <a:off x="10448544" y="634670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51" y="2777924"/>
            <a:ext cx="4595149" cy="408007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 txBox="1">
            <a:spLocks/>
          </p:cNvSpPr>
          <p:nvPr/>
        </p:nvSpPr>
        <p:spPr>
          <a:xfrm>
            <a:off x="198121" y="6311981"/>
            <a:ext cx="8088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 - Ticket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 txBox="1">
            <a:spLocks/>
          </p:cNvSpPr>
          <p:nvPr/>
        </p:nvSpPr>
        <p:spPr>
          <a:xfrm>
            <a:off x="3379868" y="6277257"/>
            <a:ext cx="75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 txBox="1">
            <a:spLocks/>
          </p:cNvSpPr>
          <p:nvPr/>
        </p:nvSpPr>
        <p:spPr>
          <a:xfrm>
            <a:off x="6771188" y="6300406"/>
            <a:ext cx="46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 descr="Can a Queue System Improve Customer Experience? | Qminder"/>
          <p:cNvPicPr>
            <a:picLocks noChangeAspect="1" noChangeArrowheads="1"/>
          </p:cNvPicPr>
          <p:nvPr/>
        </p:nvPicPr>
        <p:blipFill>
          <a:blip r:embed="rId3"/>
          <a:srcRect l="11351" r="9384"/>
          <a:stretch>
            <a:fillRect/>
          </a:stretch>
        </p:blipFill>
        <p:spPr bwMode="auto">
          <a:xfrm>
            <a:off x="7558268" y="0"/>
            <a:ext cx="4645307" cy="27817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989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Fracture design</Template>
  <TotalTime>967</TotalTime>
  <Words>843</Words>
  <Application>Microsoft Office PowerPoint</Application>
  <PresentationFormat>Widescreen</PresentationFormat>
  <Paragraphs>183</Paragraphs>
  <Slides>21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PowerPoint Presentation</vt:lpstr>
      <vt:lpstr>AGENDA</vt:lpstr>
      <vt:lpstr>introduction</vt:lpstr>
      <vt:lpstr>Problems with current system</vt:lpstr>
      <vt:lpstr>Problems</vt:lpstr>
      <vt:lpstr>Problems</vt:lpstr>
      <vt:lpstr>Solution of these problems</vt:lpstr>
      <vt:lpstr>Solution</vt:lpstr>
      <vt:lpstr>Solution</vt:lpstr>
      <vt:lpstr>Features of  e ticket system</vt:lpstr>
      <vt:lpstr>Features</vt:lpstr>
      <vt:lpstr>Features</vt:lpstr>
      <vt:lpstr>Technologies used </vt:lpstr>
      <vt:lpstr>Sign in - Sign up</vt:lpstr>
      <vt:lpstr>home page &amp; profile page</vt:lpstr>
      <vt:lpstr>Conductor view</vt:lpstr>
      <vt:lpstr>Purchasing ticket</vt:lpstr>
      <vt:lpstr>Scanning ticket</vt:lpstr>
      <vt:lpstr>INSTall application</vt:lpstr>
      <vt:lpstr>Future IDEAS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BRTS  E-Ticket</dc:title>
  <dc:creator>Arshil Hapani</dc:creator>
  <cp:lastModifiedBy>Arshil Hapani</cp:lastModifiedBy>
  <cp:revision>94</cp:revision>
  <dcterms:created xsi:type="dcterms:W3CDTF">2023-03-16T10:32:06Z</dcterms:created>
  <dcterms:modified xsi:type="dcterms:W3CDTF">2023-03-22T11:35:45Z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